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1" r:id="rId4"/>
    <p:sldId id="267" r:id="rId5"/>
    <p:sldId id="262" r:id="rId6"/>
    <p:sldId id="263" r:id="rId7"/>
    <p:sldId id="264" r:id="rId8"/>
    <p:sldId id="260" r:id="rId9"/>
    <p:sldId id="271" r:id="rId10"/>
    <p:sldId id="268" r:id="rId11"/>
    <p:sldId id="269" r:id="rId12"/>
    <p:sldId id="270" r:id="rId13"/>
    <p:sldId id="266" r:id="rId14"/>
    <p:sldId id="265" r:id="rId15"/>
    <p:sldId id="272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5665B-D7E9-4DEF-8FC5-CF97FB764938}" type="datetimeFigureOut">
              <a:rPr lang="zh-CN" altLang="en-US" smtClean="0"/>
              <a:pPr/>
              <a:t>2020/4/10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D62A-0EDC-4DC8-9C32-FB765812F0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4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2"/>
            <a:ext cx="9144000" cy="92867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35729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000892" y="6572272"/>
            <a:ext cx="2143108" cy="285728"/>
          </a:xfrm>
          <a:prstGeom prst="rect">
            <a:avLst/>
          </a:prstGeom>
        </p:spPr>
        <p:txBody>
          <a:bodyPr/>
          <a:lstStyle/>
          <a:p>
            <a:fld id="{1883AB00-DFFB-46D0-9D96-D8D9E05BD4DF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857356" y="6143644"/>
            <a:ext cx="5072098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5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539552" y="404664"/>
            <a:ext cx="8208912" cy="984172"/>
          </a:xfrm>
        </p:spPr>
        <p:txBody>
          <a:bodyPr/>
          <a:lstStyle/>
          <a:p>
            <a:pPr>
              <a:buNone/>
            </a:pPr>
            <a:r>
              <a:rPr lang="ru-RU" altLang="zh-CN" sz="4000" b="1" i="1" u="sng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Times New Roman" pitchFamily="18" charset="0"/>
                <a:cs typeface="Times New Roman" pitchFamily="18" charset="0"/>
              </a:rPr>
              <a:t>ДИСТАНЦИОННОЕ ОБУЧЕНИЕ </a:t>
            </a:r>
            <a:r>
              <a:rPr lang="ru-RU" altLang="zh-CN" sz="4000" b="1" i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Times New Roman" pitchFamily="18" charset="0"/>
                <a:cs typeface="Times New Roman" pitchFamily="18" charset="0"/>
              </a:rPr>
              <a:t>в общеобразовательной школе.</a:t>
            </a:r>
            <a:endParaRPr lang="zh-CN" altLang="en-US" sz="4000" b="1" i="1" dirty="0" smtClean="0">
              <a:solidFill>
                <a:srgbClr val="FE006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zh-CN" altLang="en-US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rksi_start"/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2" cstate="print"/>
          <a:srcRect l="19260" t="13210" r="20778" b="5326"/>
          <a:stretch>
            <a:fillRect/>
          </a:stretch>
        </p:blipFill>
        <p:spPr>
          <a:xfrm>
            <a:off x="1285852" y="785794"/>
            <a:ext cx="6286544" cy="5888661"/>
          </a:xfrm>
          <a:noFill/>
          <a:ln/>
        </p:spPr>
      </p:pic>
      <p:sp>
        <p:nvSpPr>
          <p:cNvPr id="7" name="Скругленный прямоугольник 6"/>
          <p:cNvSpPr/>
          <p:nvPr/>
        </p:nvSpPr>
        <p:spPr>
          <a:xfrm>
            <a:off x="1714480" y="142852"/>
            <a:ext cx="542928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2143108" y="428604"/>
            <a:ext cx="5572136" cy="1143014"/>
          </a:xfrm>
        </p:spPr>
        <p:txBody>
          <a:bodyPr/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СТАРТОВАЯ СТРАНИЦА</a:t>
            </a:r>
            <a:endParaRPr lang="ru-RU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grafik"/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2" cstate="print"/>
          <a:srcRect l="18122" t="12048" r="19893" b="28916"/>
          <a:stretch>
            <a:fillRect/>
          </a:stretch>
        </p:blipFill>
        <p:spPr>
          <a:xfrm>
            <a:off x="2000232" y="1643050"/>
            <a:ext cx="5786478" cy="4050535"/>
          </a:xfrm>
          <a:noFill/>
          <a:ln/>
        </p:spPr>
      </p:pic>
      <p:sp>
        <p:nvSpPr>
          <p:cNvPr id="7" name="Скругленный прямоугольник 6"/>
          <p:cNvSpPr/>
          <p:nvPr/>
        </p:nvSpPr>
        <p:spPr>
          <a:xfrm>
            <a:off x="2357422" y="785794"/>
            <a:ext cx="5214974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2714612" y="928670"/>
            <a:ext cx="5214974" cy="785812"/>
          </a:xfrm>
        </p:spPr>
        <p:txBody>
          <a:bodyPr/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РАСПИСАНИЕ ЗАНЯТИЙ</a:t>
            </a:r>
            <a:endParaRPr lang="ru-RU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templan"/>
          <p:cNvPicPr>
            <a:picLocks noChangeAspect="1" noChangeArrowheads="1"/>
          </p:cNvPicPr>
          <p:nvPr/>
        </p:nvPicPr>
        <p:blipFill>
          <a:blip r:embed="rId2" cstate="print"/>
          <a:srcRect l="2714" t="9697" r="20164" b="1665"/>
          <a:stretch>
            <a:fillRect/>
          </a:stretch>
        </p:blipFill>
        <p:spPr>
          <a:xfrm>
            <a:off x="571472" y="785794"/>
            <a:ext cx="8001056" cy="56436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Скругленный прямоугольник 6"/>
          <p:cNvSpPr/>
          <p:nvPr/>
        </p:nvSpPr>
        <p:spPr>
          <a:xfrm>
            <a:off x="1071538" y="214290"/>
            <a:ext cx="7215238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785918" y="285728"/>
            <a:ext cx="7000924" cy="1143014"/>
          </a:xfrm>
        </p:spPr>
        <p:txBody>
          <a:bodyPr/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</a:t>
            </a:r>
            <a:endParaRPr lang="ru-RU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effectLst/>
                <a:latin typeface="Times New Roman" pitchFamily="18" charset="0"/>
                <a:cs typeface="Times New Roman" pitchFamily="18" charset="0"/>
              </a:rPr>
              <a:t>«Плюсы" и "минусы" дистанционного обучения</a:t>
            </a:r>
            <a:endParaRPr lang="ru-RU" sz="3200" b="1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928670"/>
            <a:ext cx="4000528" cy="37862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3800" dirty="0" smtClean="0">
                <a:effectLst/>
                <a:latin typeface="Times New Roman" pitchFamily="18" charset="0"/>
                <a:cs typeface="Times New Roman" pitchFamily="18" charset="0"/>
              </a:rPr>
              <a:t>Удобство планирования времени;</a:t>
            </a:r>
          </a:p>
          <a:p>
            <a:r>
              <a:rPr lang="ru-RU" sz="3800" dirty="0" smtClean="0">
                <a:effectLst/>
                <a:latin typeface="Times New Roman" pitchFamily="18" charset="0"/>
                <a:cs typeface="Times New Roman" pitchFamily="18" charset="0"/>
              </a:rPr>
              <a:t>Личная заинтересованность в получении образования;</a:t>
            </a:r>
          </a:p>
          <a:p>
            <a:r>
              <a:rPr lang="ru-RU" sz="3800" dirty="0" smtClean="0">
                <a:effectLst/>
                <a:latin typeface="Times New Roman" pitchFamily="18" charset="0"/>
                <a:cs typeface="Times New Roman" pitchFamily="18" charset="0"/>
              </a:rPr>
              <a:t>удобство места обучения;</a:t>
            </a:r>
          </a:p>
          <a:p>
            <a:r>
              <a:rPr lang="ru-RU" sz="3800" dirty="0" smtClean="0">
                <a:effectLst/>
                <a:latin typeface="Times New Roman" pitchFamily="18" charset="0"/>
                <a:cs typeface="Times New Roman" pitchFamily="18" charset="0"/>
              </a:rPr>
              <a:t>разнообразие и большой объем доступных информационных ресурсов;</a:t>
            </a:r>
          </a:p>
          <a:p>
            <a:r>
              <a:rPr lang="ru-RU" sz="3800" dirty="0" smtClean="0">
                <a:effectLst/>
                <a:latin typeface="Times New Roman" pitchFamily="18" charset="0"/>
                <a:cs typeface="Times New Roman" pitchFamily="18" charset="0"/>
              </a:rPr>
              <a:t>широкое использование компьютерных и телекоммуникационных технологий в доставке учебных материалов</a:t>
            </a:r>
          </a:p>
          <a:p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29124" y="928670"/>
            <a:ext cx="4500594" cy="52149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у слушателей возникает соблазн отложить работу до лучших времен;</a:t>
            </a:r>
          </a:p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сложность встраивания мотивационных компонентов (которые должны постоянно поддерживать высокий уровень интереса к процессу) обучения в дистанционные формы;</a:t>
            </a:r>
          </a:p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отсутствие навыков самоорганизации учебной деятельности вне прямого контакта с преподавателем;</a:t>
            </a:r>
          </a:p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временные ограничения;</a:t>
            </a:r>
          </a:p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вопрос доступности их для слушателя в условиях цифрового неравенства регионов России</a:t>
            </a:r>
          </a:p>
          <a:p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42976" y="428604"/>
            <a:ext cx="7358114" cy="42862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357290" y="500042"/>
            <a:ext cx="6500858" cy="5000660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Дистанционное образование - вещь очень удобная и полезная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Но основное образование таким способом целесообразнее получать только в том случае, если по каким-то причинам обучающимся недоступен традиционный вариант обучения. </a:t>
            </a:r>
          </a:p>
          <a:p>
            <a:pPr algn="ctr">
              <a:buNone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692696"/>
            <a:ext cx="7837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ВНИМАНИЕ.</a:t>
            </a:r>
            <a:endParaRPr lang="ru-RU" sz="5400" b="1" cap="all" dirty="0">
              <a:ln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85852" y="1857364"/>
            <a:ext cx="7643866" cy="371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 rtl="0">
              <a:spcBef>
                <a:spcPts val="1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«Мы законодательно закрепим равенство государственных и частных общеобразовательных учреждений и предоставим семьям более широкие возможности выбора школы, а ученикам –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доступ к урокам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лучших преподавателей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 использованием технологий дистанционного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дополнительного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Это особенно важно для малокомплектных школ, для удалённых школ, вообще в целом для российской провинции...</a:t>
            </a:r>
          </a:p>
          <a:p>
            <a:pPr rtl="0">
              <a:spcBef>
                <a:spcPts val="1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Особая задача –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безбарьерной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школьной среды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для детей-инвалидов. В 2010 году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была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принята пятилетняя государственная программа «Доступная среда», направленная на решение этих проблем»</a:t>
            </a:r>
          </a:p>
          <a:p>
            <a:pPr rtl="0">
              <a:spcBef>
                <a:spcPts val="1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r" rtl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i="1" dirty="0">
                <a:solidFill>
                  <a:srgbClr val="000000"/>
                </a:solidFill>
                <a:latin typeface="Arial" charset="0"/>
                <a:cs typeface="Arial" charset="0"/>
              </a:rPr>
              <a:t>Из Послания Федеральному Собранию </a:t>
            </a:r>
          </a:p>
          <a:p>
            <a:pPr algn="r" rtl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i="1" dirty="0">
                <a:solidFill>
                  <a:srgbClr val="000000"/>
                </a:solidFill>
                <a:latin typeface="Arial" charset="0"/>
                <a:cs typeface="Arial" charset="0"/>
              </a:rPr>
              <a:t>Российской Федерации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28926" y="142852"/>
            <a:ext cx="584358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0" anchor="b"/>
          <a:lstStyle/>
          <a:p>
            <a:pPr algn="ctr" rtl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 dirty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Дмитрий Анатольевич </a:t>
            </a:r>
          </a:p>
          <a:p>
            <a:pPr algn="ctr" rtl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 dirty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Медведев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962150" cy="1619250"/>
          </a:xfrm>
          <a:prstGeom prst="rect">
            <a:avLst/>
          </a:prstGeom>
          <a:noFill/>
          <a:ln w="9360">
            <a:solidFill>
              <a:srgbClr val="00CC99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85728"/>
            <a:ext cx="8643998" cy="44291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85720" y="214290"/>
            <a:ext cx="8643998" cy="421484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Дистанционное обучение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 организации процесса обучения, основанный на использовании современных информационных и телекоммуникационных технологий, позволяющих осуществлять обучение на расстоянии без непосредственного контакта между преподавателем и учащимся.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786190"/>
            <a:ext cx="3190884" cy="26586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928662" y="857232"/>
            <a:ext cx="7929618" cy="4429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609600" indent="-609600">
              <a:lnSpc>
                <a:spcPct val="110000"/>
              </a:lnSpc>
            </a:pPr>
            <a:r>
              <a:rPr lang="fr-FR" sz="2000" dirty="0" smtClean="0">
                <a:latin typeface="Times New Roman" pitchFamily="18" charset="0"/>
              </a:rPr>
              <a:t>подготовка школьников по отдельным учебным предметам к сдаче экзаменов экстерном;</a:t>
            </a:r>
          </a:p>
          <a:p>
            <a:pPr marL="609600" indent="-609600">
              <a:lnSpc>
                <a:spcPct val="110000"/>
              </a:lnSpc>
            </a:pPr>
            <a:r>
              <a:rPr lang="fr-FR" sz="2000" dirty="0" smtClean="0">
                <a:latin typeface="Times New Roman" pitchFamily="18" charset="0"/>
              </a:rPr>
              <a:t>подготовка школьников к поступлению в учебные заведения определенного профиля;</a:t>
            </a:r>
          </a:p>
          <a:p>
            <a:pPr marL="609600" indent="-609600">
              <a:lnSpc>
                <a:spcPct val="110000"/>
              </a:lnSpc>
            </a:pPr>
            <a:r>
              <a:rPr lang="fr-FR" sz="2000" dirty="0" smtClean="0">
                <a:latin typeface="Times New Roman" pitchFamily="18" charset="0"/>
              </a:rPr>
              <a:t>углубленное изучение темы, раздела из школьной программы или вне школьного курса;</a:t>
            </a:r>
          </a:p>
          <a:p>
            <a:pPr marL="609600" indent="-609600">
              <a:lnSpc>
                <a:spcPct val="110000"/>
              </a:lnSpc>
            </a:pPr>
            <a:r>
              <a:rPr lang="fr-FR" sz="2000" dirty="0" smtClean="0">
                <a:latin typeface="Times New Roman" pitchFamily="18" charset="0"/>
              </a:rPr>
              <a:t>ликвидация пробелов в знаниях, умениях, навыках школьников по определенным предметам школьного цикла;</a:t>
            </a:r>
          </a:p>
          <a:p>
            <a:pPr marL="609600" indent="-609600">
              <a:lnSpc>
                <a:spcPct val="110000"/>
              </a:lnSpc>
            </a:pPr>
            <a:r>
              <a:rPr lang="fr-FR" sz="2000" dirty="0" smtClean="0">
                <a:latin typeface="Times New Roman" pitchFamily="18" charset="0"/>
              </a:rPr>
              <a:t>базовый курс школьной программы для учащихся, не имеющих возможности по разным причинам посещать школу вообще или в течение какого-то отрезка времени;</a:t>
            </a:r>
          </a:p>
          <a:p>
            <a:pPr marL="1866900" lvl="3" indent="-609600" algn="ctr">
              <a:lnSpc>
                <a:spcPct val="110000"/>
              </a:lnSpc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</a:rPr>
              <a:t>дополнительное образование по интересам.</a:t>
            </a:r>
            <a:endParaRPr lang="ru-RU" dirty="0" smtClean="0">
              <a:latin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285728"/>
            <a:ext cx="60722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Цели  дистанционного обучения: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714356"/>
            <a:ext cx="8358246" cy="35719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500034" y="642918"/>
            <a:ext cx="8215370" cy="428628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Технология дистанционного обучения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заключается в том, что обучение и контроль  за усвоением материала происходит с помощью компьютерной сети Интернет, используя технологии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off-line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1071546"/>
            <a:ext cx="8215370" cy="3643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571472" y="1357298"/>
            <a:ext cx="8001056" cy="4286280"/>
          </a:xfrm>
        </p:spPr>
        <p:txBody>
          <a:bodyPr/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создания образовательного пространства;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формирования у учащихся познавательной самостоятельности и активности;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развития критического мышления, толерантности, готовности конструктивно обсуждать различные точки зрения.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85728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28662" y="714356"/>
            <a:ext cx="7429552" cy="41434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285852" y="1071546"/>
            <a:ext cx="7643866" cy="414340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электронная почта;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телеконференции;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пересылка данных 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гипертекстовые среды;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ресурсы мировой сети Интернет;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видеоконференции  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643042" y="1214422"/>
            <a:ext cx="7215238" cy="38576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928794" y="1285860"/>
            <a:ext cx="6786582" cy="3071834"/>
          </a:xfrm>
        </p:spPr>
        <p:txBody>
          <a:bodyPr/>
          <a:lstStyle/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–инвалиды;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дети, обучающиеся по системе Экстерната;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часто болеющие дети (карантин);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дети, желающие пройти самоподготовку к ЕГЭ;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одаренные дети;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дети, выезжающие вместе с родителями в другие города или за границу на отдых;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дети, выезжающие на спортивные тренировочные сборы и соревнования в другие города.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571604" y="214290"/>
            <a:ext cx="7215238" cy="1142987"/>
          </a:xfrm>
        </p:spPr>
        <p:txBody>
          <a:bodyPr/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Категории детей , нуждающихся в образовании по системе ДО:</a:t>
            </a:r>
          </a:p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142984"/>
            <a:ext cx="7215238" cy="501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428728" y="285728"/>
            <a:ext cx="6286528" cy="7858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Схема дистанционного обучения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training-01</Template>
  <TotalTime>196</TotalTime>
  <Words>433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宋体</vt:lpstr>
      <vt:lpstr>Arial</vt:lpstr>
      <vt:lpstr>Arial Black</vt:lpstr>
      <vt:lpstr>Calibri</vt:lpstr>
      <vt:lpstr>Times New Roman</vt:lpstr>
      <vt:lpstr>training-01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«Плюсы" и "минусы" дистанционного обучения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Рахим</cp:lastModifiedBy>
  <cp:revision>22</cp:revision>
  <dcterms:created xsi:type="dcterms:W3CDTF">2012-07-31T13:58:46Z</dcterms:created>
  <dcterms:modified xsi:type="dcterms:W3CDTF">2020-04-10T06:20:29Z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193013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